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Mon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3653879b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3653879b1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fac934b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0fac934b4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fac934b4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0fac934b47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fac9b94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0fac9b943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fac9b943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0fac9b9438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fac9b943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0fac9b9438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fac9b943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0fac9b9438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fac9b943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0fac9b9438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fac9b943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0fac9b9438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fac9b943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0fac9b9438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fac9b9438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0fac9b9438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3653879b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73653879b1_1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fac9b9438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0fac9b9438_1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ac9b943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0fac9b9438_1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fac9b9438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0fac9b9438_1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fac9b9438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0fac9b9438_1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064e427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1064e427f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fac9b9438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0fac9b9438_1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064e427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1064e427f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fac9b9438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0fac9b9438_1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fac9b9438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0fac9b9438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064e427f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1064e427f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fab1f50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0fab1f502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0fab1f50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0fab1f502b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064e427f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1064e427fe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3653879b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73653879b1_1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fac9b9438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0fac9b9438_1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341d41e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0341d41e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064e427f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1064e427fe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341d41e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0341d41ec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341d41e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0341d41ec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0341d41e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0341d41ec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10b6c61b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10b6c61b8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189dcf4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189dcf41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341d41ec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0341d41ecf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10b6c61b8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10b6c61b81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0b6c61b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10b6c61b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0b6c61b8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10b6c61b81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3653879b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273653879b1_1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3653879b1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73653879b1_1_3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73653879b1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273653879b1_1_3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fab1f50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0fab1f502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ab1f502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0fab1f502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fab1f50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0fab1f502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fac9b9438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0fac9b9438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3653879b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3653879b1_1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hyperlink" Target="https://github.com/SIHO0903/DefenseGame/tree/mas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t889D8BpSXDt2T9kUSLlae3HTWeQ03V3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jpg"/><Relationship Id="rId4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Relationship Id="rId4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SIHO0903/DefenseGame/tree/master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A3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559836" y="1015946"/>
            <a:ext cx="195991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안녕하세요,</a:t>
            </a:r>
            <a:endParaRPr sz="1100"/>
          </a:p>
        </p:txBody>
      </p:sp>
      <p:sp>
        <p:nvSpPr>
          <p:cNvPr id="130" name="Google Shape;130;p25"/>
          <p:cNvSpPr txBox="1"/>
          <p:nvPr/>
        </p:nvSpPr>
        <p:spPr>
          <a:xfrm>
            <a:off x="559836" y="1601242"/>
            <a:ext cx="4190090" cy="4847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 클라이언트 개발자</a:t>
            </a:r>
            <a:endParaRPr b="1" sz="27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59836" y="2186538"/>
            <a:ext cx="239632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최시호입니다.</a:t>
            </a:r>
            <a:endParaRPr sz="1100"/>
          </a:p>
        </p:txBody>
      </p:sp>
      <p:sp>
        <p:nvSpPr>
          <p:cNvPr id="132" name="Google Shape;132;p25"/>
          <p:cNvSpPr/>
          <p:nvPr/>
        </p:nvSpPr>
        <p:spPr>
          <a:xfrm>
            <a:off x="559836" y="2821742"/>
            <a:ext cx="8089642" cy="342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59823" y="3130050"/>
            <a:ext cx="1579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최시호 l ChoiSiHo tlgh10@naver.com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010-6778-4051</a:t>
            </a:r>
            <a:endParaRPr b="1"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UnitState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5186949" y="634275"/>
            <a:ext cx="3581700" cy="42363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EUnit : 	유닛의 다양한 상태를 정의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Health :	현재 체력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Awake : 	애니메이터, 리지드바디 등을 초기화</a:t>
            </a:r>
            <a:endParaRPr sz="1100">
              <a:solidFill>
                <a:srgbClr val="222A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GetHit :	피격시 GetHitState로 전환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TransitionToState : </a:t>
            </a:r>
            <a:endParaRPr sz="1100">
              <a:solidFill>
                <a:srgbClr val="222A35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상태전환, 전환시EnterState()호출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287" name="Google Shape;287;p34"/>
          <p:cNvGrpSpPr/>
          <p:nvPr/>
        </p:nvGrpSpPr>
        <p:grpSpPr>
          <a:xfrm>
            <a:off x="5139683" y="612703"/>
            <a:ext cx="309612" cy="320634"/>
            <a:chOff x="1868801" y="5160176"/>
            <a:chExt cx="412816" cy="427511"/>
          </a:xfrm>
        </p:grpSpPr>
        <p:sp>
          <p:nvSpPr>
            <p:cNvPr id="288" name="Google Shape;288;p3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0" name="Google Shape;290;p34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291" name="Google Shape;291;p3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3" name="Google Shape;293;p34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4890665" cy="391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SearchTarget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5186949" y="634275"/>
            <a:ext cx="3581700" cy="42363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TargetTransform : 범위 안의 가장 가까운 타겟을 찾아 반환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DetectComPareTag : 탐지된 타겟여부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HealTargetTransform : 탐지 범위 내에서 회복이 필요한 아군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DetectHealComPareTag :회복이 필요한 아군여부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TargetTag : 탐지 레이어의 이름을 반환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139683" y="612703"/>
            <a:ext cx="309612" cy="320634"/>
            <a:chOff x="1868801" y="5160176"/>
            <a:chExt cx="412816" cy="427511"/>
          </a:xfrm>
        </p:grpSpPr>
        <p:sp>
          <p:nvSpPr>
            <p:cNvPr id="304" name="Google Shape;304;p3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6" name="Google Shape;306;p35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07" name="Google Shape;307;p3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9" name="Google Shape;309;p35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723"/>
            <a:ext cx="4882150" cy="31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MeleeUnit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5186949" y="634275"/>
            <a:ext cx="3581700" cy="42363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states : 딕셔너리에 유닛의 다양한 행동 상태 등록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319" name="Google Shape;319;p36"/>
          <p:cNvGrpSpPr/>
          <p:nvPr/>
        </p:nvGrpSpPr>
        <p:grpSpPr>
          <a:xfrm>
            <a:off x="5139683" y="612703"/>
            <a:ext cx="309612" cy="320634"/>
            <a:chOff x="1868801" y="5160176"/>
            <a:chExt cx="412816" cy="427511"/>
          </a:xfrm>
        </p:grpSpPr>
        <p:sp>
          <p:nvSpPr>
            <p:cNvPr id="320" name="Google Shape;320;p3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22" name="Google Shape;322;p36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23" name="Google Shape;323;p3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5" name="Google Shape;325;p36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724"/>
            <a:ext cx="4882150" cy="30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MoveState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이동, 애니메이션로직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 적유닛감지시 ChasingState로 전환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335" name="Google Shape;335;p37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336" name="Google Shape;336;p3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8" name="Google Shape;338;p37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39" name="Google Shape;339;p3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1" name="Google Shape;341;p37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825" y="634300"/>
            <a:ext cx="6469651" cy="31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ChasingState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5513151" y="967350"/>
            <a:ext cx="3255300" cy="39033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ChasingState : </a:t>
            </a:r>
            <a:r>
              <a:rPr lang="ko" sz="1100">
                <a:solidFill>
                  <a:schemeClr val="dk1"/>
                </a:solidFill>
              </a:rPr>
              <a:t>추적 중인 적이 죽으면 즉시 MoveState로 전환하고, 적이 살아 있다면 계속해서 적의 위치로 이</a:t>
            </a:r>
            <a:r>
              <a:rPr lang="ko" sz="1100">
                <a:solidFill>
                  <a:schemeClr val="dk1"/>
                </a:solidFill>
              </a:rPr>
              <a:t>동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InAttackRange 메서드는 적이 공격 범위 내에 들어오면 유닛의 이동을 멈추고 AttackState로 전환하여 공격 시작</a:t>
            </a:r>
            <a:endParaRPr sz="900">
              <a:solidFill>
                <a:schemeClr val="dk1"/>
              </a:solidFill>
            </a:endParaRPr>
          </a:p>
        </p:txBody>
      </p:sp>
      <p:grpSp>
        <p:nvGrpSpPr>
          <p:cNvPr id="351" name="Google Shape;351;p38"/>
          <p:cNvGrpSpPr/>
          <p:nvPr/>
        </p:nvGrpSpPr>
        <p:grpSpPr>
          <a:xfrm>
            <a:off x="5513158" y="967353"/>
            <a:ext cx="309612" cy="320634"/>
            <a:chOff x="1868801" y="5160176"/>
            <a:chExt cx="412816" cy="427511"/>
          </a:xfrm>
        </p:grpSpPr>
        <p:sp>
          <p:nvSpPr>
            <p:cNvPr id="352" name="Google Shape;352;p3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3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4" name="Google Shape;354;p38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55" name="Google Shape;355;p3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3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7" name="Google Shape;357;p38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5" y="1000050"/>
            <a:ext cx="5103064" cy="3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06. AttackState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EnterState : target,targetPos 초기화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UpdateState : 타겟태그, 타겟위치 설정 </a:t>
            </a:r>
            <a:r>
              <a:rPr lang="ko" sz="1100">
                <a:solidFill>
                  <a:schemeClr val="dk1"/>
                </a:solidFill>
              </a:rPr>
              <a:t>DetectComPareTag 메서드로 타겟의 체력을 가져와 attackStrategy의 Attack 메서드를 호출</a:t>
            </a:r>
            <a:endParaRPr sz="900">
              <a:solidFill>
                <a:schemeClr val="dk1"/>
              </a:solidFill>
            </a:endParaRPr>
          </a:p>
        </p:txBody>
      </p:sp>
      <p:grpSp>
        <p:nvGrpSpPr>
          <p:cNvPr id="367" name="Google Shape;367;p39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368" name="Google Shape;368;p3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p3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0" name="Google Shape;370;p39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71" name="Google Shape;371;p3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3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3" name="Google Shape;373;p39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50" y="666925"/>
            <a:ext cx="5507563" cy="307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07. GetHitState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유닛이 사망했는지 확인하여 DieState로 전환하거나, 애니메이션이 끝나면 MoveState로 전환</a:t>
            </a:r>
            <a:endParaRPr sz="1300">
              <a:solidFill>
                <a:srgbClr val="222A35"/>
              </a:solidFill>
            </a:endParaRPr>
          </a:p>
        </p:txBody>
      </p:sp>
      <p:grpSp>
        <p:nvGrpSpPr>
          <p:cNvPr id="383" name="Google Shape;383;p40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384" name="Google Shape;384;p4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86" name="Google Shape;386;p40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387" name="Google Shape;387;p4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9" name="Google Shape;389;p40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25" y="698400"/>
            <a:ext cx="4601857" cy="30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08. DieState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유닛사망시 오브젝트 비활성화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399" name="Google Shape;399;p41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00" name="Google Shape;400;p4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2" name="Google Shape;402;p41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03" name="Google Shape;403;p4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5" name="Google Shape;405;p41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56" y="698388"/>
            <a:ext cx="4902050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09. AttackStrategy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공격 행동의 기본 틀을 정의하는 추상 클래스</a:t>
            </a:r>
            <a:br>
              <a:rPr lang="ko" sz="1100">
                <a:solidFill>
                  <a:srgbClr val="222A35"/>
                </a:solidFill>
              </a:rPr>
            </a:br>
            <a:r>
              <a:rPr lang="ko" sz="1100">
                <a:solidFill>
                  <a:srgbClr val="222A35"/>
                </a:solidFill>
              </a:rPr>
              <a:t>CanAttack : 공격 속도에 따라 공격 가능 여부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Attack : 애니메이션 재생 및 AttackLogic호출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AttackLogic : 각 공격타입마다 구체적인 공격로직 구현 (공격로직이 애니메이션의 공격모션과 일치하게 적용되야해서 if구문 밖에 있음)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16" name="Google Shape;416;p4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19" name="Google Shape;419;p4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1" name="Google Shape;421;p42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42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31" y="698388"/>
            <a:ext cx="6049913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MeleeAttack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43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43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타겟에게 데미지를 입히고 사운드를 재생하는 근접 공격 로직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431" name="Google Shape;431;p43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32" name="Google Shape;432;p4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34" name="Google Shape;434;p43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35" name="Google Shape;435;p4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7" name="Google Shape;437;p43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4186"/>
            <a:ext cx="8839199" cy="220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828" y="848541"/>
            <a:ext cx="3189113" cy="17883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7828" y="2824706"/>
            <a:ext cx="3189384" cy="177513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6"/>
          <p:cNvSpPr/>
          <p:nvPr/>
        </p:nvSpPr>
        <p:spPr>
          <a:xfrm>
            <a:off x="289361" y="1147667"/>
            <a:ext cx="796064" cy="20294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9360" y="1147667"/>
            <a:ext cx="3929932" cy="3154688"/>
          </a:xfrm>
          <a:prstGeom prst="rect">
            <a:avLst/>
          </a:prstGeom>
          <a:noFill/>
          <a:ln cap="flat" cmpd="sng" w="19050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1085426" y="1147667"/>
            <a:ext cx="636259" cy="20294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엔진</a:t>
            </a:r>
            <a:endParaRPr sz="1100"/>
          </a:p>
        </p:txBody>
      </p:sp>
      <p:sp>
        <p:nvSpPr>
          <p:cNvPr id="143" name="Google Shape;143;p26"/>
          <p:cNvSpPr/>
          <p:nvPr/>
        </p:nvSpPr>
        <p:spPr>
          <a:xfrm>
            <a:off x="1721687" y="1147667"/>
            <a:ext cx="923074" cy="20294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그래픽/시점</a:t>
            </a:r>
            <a:endParaRPr sz="1100"/>
          </a:p>
        </p:txBody>
      </p:sp>
      <p:sp>
        <p:nvSpPr>
          <p:cNvPr id="144" name="Google Shape;144;p26"/>
          <p:cNvSpPr/>
          <p:nvPr/>
        </p:nvSpPr>
        <p:spPr>
          <a:xfrm>
            <a:off x="2644762" y="1147667"/>
            <a:ext cx="704165" cy="20294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</a:t>
            </a:r>
            <a:endParaRPr sz="1100"/>
          </a:p>
        </p:txBody>
      </p:sp>
      <p:sp>
        <p:nvSpPr>
          <p:cNvPr id="145" name="Google Shape;145;p26"/>
          <p:cNvSpPr/>
          <p:nvPr/>
        </p:nvSpPr>
        <p:spPr>
          <a:xfrm>
            <a:off x="3348929" y="1147667"/>
            <a:ext cx="870364" cy="20294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기간</a:t>
            </a:r>
            <a:endParaRPr sz="1100"/>
          </a:p>
        </p:txBody>
      </p:sp>
      <p:sp>
        <p:nvSpPr>
          <p:cNvPr id="146" name="Google Shape;146;p26"/>
          <p:cNvSpPr/>
          <p:nvPr/>
        </p:nvSpPr>
        <p:spPr>
          <a:xfrm>
            <a:off x="289361" y="1344040"/>
            <a:ext cx="796063" cy="283316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289359" y="1621715"/>
            <a:ext cx="1102769" cy="203495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설명</a:t>
            </a:r>
            <a:endParaRPr sz="1100"/>
          </a:p>
        </p:txBody>
      </p:sp>
      <p:sp>
        <p:nvSpPr>
          <p:cNvPr id="148" name="Google Shape;148;p26"/>
          <p:cNvSpPr/>
          <p:nvPr/>
        </p:nvSpPr>
        <p:spPr>
          <a:xfrm>
            <a:off x="289359" y="1834421"/>
            <a:ext cx="1102769" cy="188879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</a:t>
            </a:r>
            <a:endParaRPr sz="1100"/>
          </a:p>
        </p:txBody>
      </p:sp>
      <p:sp>
        <p:nvSpPr>
          <p:cNvPr id="149" name="Google Shape;149;p26"/>
          <p:cNvSpPr/>
          <p:nvPr/>
        </p:nvSpPr>
        <p:spPr>
          <a:xfrm>
            <a:off x="289359" y="2020722"/>
            <a:ext cx="1102769" cy="1540502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스크립트</a:t>
            </a:r>
            <a:endParaRPr sz="1100"/>
          </a:p>
        </p:txBody>
      </p:sp>
      <p:sp>
        <p:nvSpPr>
          <p:cNvPr id="150" name="Google Shape;150;p26"/>
          <p:cNvSpPr/>
          <p:nvPr/>
        </p:nvSpPr>
        <p:spPr>
          <a:xfrm>
            <a:off x="1085423" y="1344040"/>
            <a:ext cx="636262" cy="283316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</a:t>
            </a:r>
            <a:endParaRPr sz="1100"/>
          </a:p>
        </p:txBody>
      </p:sp>
      <p:sp>
        <p:nvSpPr>
          <p:cNvPr id="151" name="Google Shape;151;p26"/>
          <p:cNvSpPr/>
          <p:nvPr/>
        </p:nvSpPr>
        <p:spPr>
          <a:xfrm>
            <a:off x="1392128" y="1638832"/>
            <a:ext cx="2827163" cy="202942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웨이브를 클리어하며 아군유닛 강화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1392128" y="1841774"/>
            <a:ext cx="2827163" cy="187125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- 1인</a:t>
            </a:r>
            <a:endParaRPr sz="1100"/>
          </a:p>
        </p:txBody>
      </p:sp>
      <p:sp>
        <p:nvSpPr>
          <p:cNvPr id="153" name="Google Shape;153;p26"/>
          <p:cNvSpPr/>
          <p:nvPr/>
        </p:nvSpPr>
        <p:spPr>
          <a:xfrm>
            <a:off x="1392128" y="2023300"/>
            <a:ext cx="2827163" cy="1540502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UnitState, BaseState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AttackStrategy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Factory, HitScan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PoolManager, 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GameManager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Castle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BaseMenu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WaveDataSO,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UnitData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GenerateWaveDataSO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UnitSpawn, EnemySpawn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1716358" y="1344040"/>
            <a:ext cx="928402" cy="283316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2D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2644760" y="1344040"/>
            <a:ext cx="704168" cy="283316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Defense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348926" y="1344040"/>
            <a:ext cx="865036" cy="283316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</a:t>
            </a:r>
            <a:endParaRPr sz="1100"/>
          </a:p>
        </p:txBody>
      </p:sp>
      <p:cxnSp>
        <p:nvCxnSpPr>
          <p:cNvPr id="157" name="Google Shape;157;p26"/>
          <p:cNvCxnSpPr/>
          <p:nvPr/>
        </p:nvCxnSpPr>
        <p:spPr>
          <a:xfrm>
            <a:off x="4676969" y="923106"/>
            <a:ext cx="0" cy="3757904"/>
          </a:xfrm>
          <a:prstGeom prst="straightConnector1">
            <a:avLst/>
          </a:prstGeom>
          <a:noFill/>
          <a:ln cap="flat" cmpd="sng" w="28575">
            <a:solidFill>
              <a:srgbClr val="7E7979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26"/>
          <p:cNvSpPr/>
          <p:nvPr/>
        </p:nvSpPr>
        <p:spPr>
          <a:xfrm>
            <a:off x="0" y="0"/>
            <a:ext cx="9144000" cy="272988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0" y="272988"/>
            <a:ext cx="9144000" cy="2729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159932" y="623023"/>
            <a:ext cx="1174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Defense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100881" y="634305"/>
            <a:ext cx="59051" cy="27298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289359" y="3560514"/>
            <a:ext cx="1102769" cy="372209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 허브 주소</a:t>
            </a:r>
            <a:endParaRPr sz="1100"/>
          </a:p>
        </p:txBody>
      </p:sp>
      <p:sp>
        <p:nvSpPr>
          <p:cNvPr id="163" name="Google Shape;163;p26"/>
          <p:cNvSpPr/>
          <p:nvPr/>
        </p:nvSpPr>
        <p:spPr>
          <a:xfrm>
            <a:off x="1392128" y="3597668"/>
            <a:ext cx="2827200" cy="369600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https://github.com/SIHO0903/DefenseGame/tree/master</a:t>
            </a:r>
            <a:endParaRPr sz="8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89359" y="3930145"/>
            <a:ext cx="1102769" cy="372209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 링크</a:t>
            </a:r>
            <a:endParaRPr sz="1100"/>
          </a:p>
        </p:txBody>
      </p:sp>
      <p:sp>
        <p:nvSpPr>
          <p:cNvPr id="165" name="Google Shape;165;p26"/>
          <p:cNvSpPr/>
          <p:nvPr/>
        </p:nvSpPr>
        <p:spPr>
          <a:xfrm>
            <a:off x="1392128" y="3932723"/>
            <a:ext cx="2827163" cy="369632"/>
          </a:xfrm>
          <a:prstGeom prst="rect">
            <a:avLst/>
          </a:prstGeom>
          <a:noFill/>
          <a:ln cap="flat" cmpd="sng" w="12700">
            <a:solidFill>
              <a:srgbClr val="A8A8A8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RangeAttack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44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44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ConcreteArrowFactory를 사용하여 화살을 생성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GetProduct 메서드를 호출하여 공격력, 위치, 타겟 정보를 전달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47" name="Google Shape;447;p44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48" name="Google Shape;448;p4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0" name="Google Shape;450;p44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51" name="Google Shape;451;p4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4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3" name="Google Shape;453;p44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44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8839202" cy="2569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MagicAttack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ConcreteFireBallFactory를 사용하여 불덩이를 생성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GetProduct메소드를 호출하여 공격력, 위치, 타겟 정보를 전달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63" name="Google Shape;463;p45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64" name="Google Shape;464;p4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6" name="Google Shape;466;p45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67" name="Google Shape;467;p4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9" name="Google Shape;469;p45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45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8792774" cy="25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Heal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6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PoolManager.Instance.Get : "HealEffect" 프리팹을 targetPos에 생성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공격력으로 설정된 값을 타겟의 체력 회복을 위해 targetHealth 액션에 전달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79" name="Google Shape;479;p46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80" name="Google Shape;480;p4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2" name="Google Shape;482;p46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83" name="Google Shape;483;p4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5" name="Google Shape;485;p46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8839200" cy="241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/>
          <p:nvPr/>
        </p:nvSpPr>
        <p:spPr>
          <a:xfrm>
            <a:off x="159925" y="623025"/>
            <a:ext cx="383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Factory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7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7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GetProduct : 구체적인 팩토리 클래스에서 오버라이드되어, 지정된 위치에 투사체를 생성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95" name="Google Shape;495;p47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496" name="Google Shape;496;p4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8" name="Google Shape;498;p47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499" name="Google Shape;499;p4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4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1" name="Google Shape;501;p47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47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1603375"/>
            <a:ext cx="8631725" cy="101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/>
        </p:nvSpPr>
        <p:spPr>
          <a:xfrm>
            <a:off x="159925" y="623025"/>
            <a:ext cx="5557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15. ConcreteArrowFactory, ConcreteFireBallFacroty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GetProduct : PoolManager로부터 </a:t>
            </a:r>
            <a:r>
              <a:rPr lang="ko" sz="1100">
                <a:solidFill>
                  <a:schemeClr val="dk1"/>
                </a:solidFill>
              </a:rPr>
              <a:t>오브젝트를</a:t>
            </a:r>
            <a:r>
              <a:rPr lang="ko" sz="1100">
                <a:solidFill>
                  <a:schemeClr val="dk1"/>
                </a:solidFill>
              </a:rPr>
              <a:t> 가져와 </a:t>
            </a:r>
            <a:r>
              <a:rPr lang="ko" sz="1100">
                <a:solidFill>
                  <a:schemeClr val="dk1"/>
                </a:solidFill>
              </a:rPr>
              <a:t>초기화하고 targetPos방향으로 발사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511" name="Google Shape;511;p48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12" name="Google Shape;512;p4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14" name="Google Shape;514;p48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15" name="Google Shape;515;p4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7" name="Google Shape;517;p48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48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50" y="1000050"/>
            <a:ext cx="6121037" cy="129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" y="2312150"/>
            <a:ext cx="6396425" cy="1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Arrow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9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9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Initialize : 화살의 데미지와 시작 위치를 초기화하며, 타겟의 체력을 조정하기 위한 targetHealth 델리게이트를 설정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Shoot : targetPosition방향으로 발사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OnTriggerEnter2D : targetHealth를 호출하여 적의 체력을 감소</a:t>
            </a:r>
            <a:endParaRPr sz="1100">
              <a:solidFill>
                <a:srgbClr val="181818"/>
              </a:solidFill>
            </a:endParaRPr>
          </a:p>
        </p:txBody>
      </p:sp>
      <p:grpSp>
        <p:nvGrpSpPr>
          <p:cNvPr id="528" name="Google Shape;528;p49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29" name="Google Shape;529;p4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4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1" name="Google Shape;531;p49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32" name="Google Shape;532;p4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4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4" name="Google Shape;534;p49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49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32" y="698388"/>
            <a:ext cx="3640373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17. FireBall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50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50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적과 충돌시 데미지를 입힘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2차폭발오브젝트를 생성하고 발사체는 비활성화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544" name="Google Shape;544;p50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45" name="Google Shape;545;p5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5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7" name="Google Shape;547;p50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48" name="Google Shape;548;p5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5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0" name="Google Shape;550;p50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50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2" name="Google Shape;5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344" y="698388"/>
            <a:ext cx="5863314" cy="300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/>
        </p:nvSpPr>
        <p:spPr>
          <a:xfrm>
            <a:off x="159922" y="623025"/>
            <a:ext cx="3033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Explode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2차 폭발 오브젝트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적과 충돌시 충돌한적에게 피해를 입힘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의도하지않은 중복피해를 방지하고자 canAttack = false;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560" name="Google Shape;560;p51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61" name="Google Shape;561;p5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5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63" name="Google Shape;563;p51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64" name="Google Shape;564;p5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5" name="Google Shape;565;p5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6" name="Google Shape;566;p51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697" y="623013"/>
            <a:ext cx="5230346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HitScan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52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즉시 시전되는 오브젝트의 추상클래스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SetActiveFalse : 애니메이션이 끝나면 비활성화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576" name="Google Shape;576;p52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77" name="Google Shape;577;p5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79" name="Google Shape;579;p52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80" name="Google Shape;580;p5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2" name="Google Shape;582;p52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52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4" name="Google Shape;5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32" y="698388"/>
            <a:ext cx="4047403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HealHitScan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53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53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아군과 접촉시 애니메이션 재생후 비활성화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592" name="Google Shape;592;p53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593" name="Google Shape;593;p5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5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5" name="Google Shape;595;p53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596" name="Google Shape;596;p5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5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8" name="Google Shape;598;p53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50" y="1067625"/>
            <a:ext cx="6283256" cy="262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27" title="Timeline 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275" y="10675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21.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PoolManager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54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359807" y="4010159"/>
            <a:ext cx="8408700" cy="860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Awake :		 프리팹리스트 초기화 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Get : 			</a:t>
            </a:r>
            <a:r>
              <a:rPr lang="ko" sz="1100">
                <a:solidFill>
                  <a:srgbClr val="222A35"/>
                </a:solidFill>
              </a:rPr>
              <a:t>오브젝트 생성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DeactiveAllChildren :	생성한오브젝트 비활성화 (게임 종료시 사용)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608" name="Google Shape;608;p54"/>
          <p:cNvGrpSpPr/>
          <p:nvPr/>
        </p:nvGrpSpPr>
        <p:grpSpPr>
          <a:xfrm>
            <a:off x="335032" y="3975503"/>
            <a:ext cx="309612" cy="320634"/>
            <a:chOff x="1868801" y="5160176"/>
            <a:chExt cx="412816" cy="427511"/>
          </a:xfrm>
        </p:grpSpPr>
        <p:sp>
          <p:nvSpPr>
            <p:cNvPr id="609" name="Google Shape;609;p5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1" name="Google Shape;611;p54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612" name="Google Shape;612;p5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4" name="Google Shape;614;p54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6" name="Google Shape;6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5"/>
            <a:ext cx="8571676" cy="28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000" y="1258300"/>
            <a:ext cx="2545125" cy="3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23. SoundManager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5362379" y="922992"/>
            <a:ext cx="3406200" cy="3947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SoundType : 효과음을 구분하는 데 사용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BGMType</a:t>
            </a:r>
            <a:r>
              <a:rPr lang="ko" sz="1100">
                <a:solidFill>
                  <a:srgbClr val="181818"/>
                </a:solidFill>
              </a:rPr>
              <a:t>: 배경음악 종류를 정의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Start :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JsonLoad</a:t>
            </a:r>
            <a:r>
              <a:rPr lang="ko" sz="1100">
                <a:solidFill>
                  <a:srgbClr val="181818"/>
                </a:solidFill>
              </a:rPr>
              <a:t> 메서드를 통해 JSON 파일에 저장된 값을 로드후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BGMSlider</a:t>
            </a:r>
            <a:r>
              <a:rPr lang="ko" sz="1100">
                <a:solidFill>
                  <a:srgbClr val="181818"/>
                </a:solidFill>
              </a:rPr>
              <a:t>와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SFXSlider에 적용</a:t>
            </a:r>
            <a:endParaRPr sz="1100">
              <a:solidFill>
                <a:srgbClr val="18181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18181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PlaySFX : </a:t>
            </a:r>
            <a:r>
              <a:rPr lang="ko" sz="1100">
                <a:solidFill>
                  <a:srgbClr val="181818"/>
                </a:solidFill>
              </a:rPr>
              <a:t>인덱스를 활용해 미리 정의된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SFX</a:t>
            </a:r>
            <a:r>
              <a:rPr lang="ko" sz="1100">
                <a:solidFill>
                  <a:srgbClr val="181818"/>
                </a:solidFill>
              </a:rPr>
              <a:t> 배열에서 해당하는 효과음을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PlayOneShot</a:t>
            </a:r>
            <a:r>
              <a:rPr lang="ko" sz="1100">
                <a:solidFill>
                  <a:srgbClr val="181818"/>
                </a:solidFill>
              </a:rPr>
              <a:t>으로 재생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PlayBGM</a:t>
            </a:r>
            <a:r>
              <a:rPr lang="ko" sz="1100">
                <a:solidFill>
                  <a:srgbClr val="181818"/>
                </a:solidFill>
              </a:rPr>
              <a:t>: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BGMType</a:t>
            </a:r>
            <a:r>
              <a:rPr lang="ko" sz="1100">
                <a:solidFill>
                  <a:srgbClr val="181818"/>
                </a:solidFill>
              </a:rPr>
              <a:t>을 받아</a:t>
            </a:r>
            <a:r>
              <a:rPr lang="ko" sz="1100">
                <a:solidFill>
                  <a:srgbClr val="181818"/>
                </a:solidFill>
              </a:rPr>
              <a:t> </a:t>
            </a:r>
            <a:r>
              <a:rPr lang="ko" sz="1100">
                <a:solidFill>
                  <a:srgbClr val="181818"/>
                </a:solidFill>
                <a:latin typeface="Roboto Mono"/>
                <a:ea typeface="Roboto Mono"/>
                <a:cs typeface="Roboto Mono"/>
                <a:sym typeface="Roboto Mono"/>
              </a:rPr>
              <a:t>AudioSource</a:t>
            </a:r>
            <a:r>
              <a:rPr lang="ko" sz="1100">
                <a:solidFill>
                  <a:srgbClr val="181818"/>
                </a:solidFill>
              </a:rPr>
              <a:t>에 해당 배경음을 재생하고 반복 재생</a:t>
            </a:r>
            <a:endParaRPr sz="1100">
              <a:solidFill>
                <a:srgbClr val="181818"/>
              </a:solidFill>
            </a:endParaRPr>
          </a:p>
        </p:txBody>
      </p:sp>
      <p:grpSp>
        <p:nvGrpSpPr>
          <p:cNvPr id="625" name="Google Shape;625;p55"/>
          <p:cNvGrpSpPr/>
          <p:nvPr/>
        </p:nvGrpSpPr>
        <p:grpSpPr>
          <a:xfrm>
            <a:off x="5362383" y="907303"/>
            <a:ext cx="309612" cy="320634"/>
            <a:chOff x="1868801" y="5160176"/>
            <a:chExt cx="412816" cy="427511"/>
          </a:xfrm>
        </p:grpSpPr>
        <p:sp>
          <p:nvSpPr>
            <p:cNvPr id="626" name="Google Shape;626;p5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28" name="Google Shape;628;p55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629" name="Google Shape;629;p5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1" name="Google Shape;631;p55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55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48" y="992078"/>
            <a:ext cx="3705374" cy="40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22. GameManager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100881" y="634305"/>
            <a:ext cx="59051" cy="27298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359807" y="4010159"/>
            <a:ext cx="8408636" cy="860354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Awake :		캐슬 파괴 이벤트 구독, 보상UI의 버튼리스너 추가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OnCastleDestroyed :	캐슬 파괴(게임종료) 시 호출, 보상UI 활성화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Win :			보상 JSON으로 저장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Lose :			패배화면 출력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641" name="Google Shape;641;p56"/>
          <p:cNvGrpSpPr/>
          <p:nvPr/>
        </p:nvGrpSpPr>
        <p:grpSpPr>
          <a:xfrm>
            <a:off x="334969" y="3975503"/>
            <a:ext cx="309595" cy="320673"/>
            <a:chOff x="1868717" y="5160176"/>
            <a:chExt cx="412793" cy="427564"/>
          </a:xfrm>
        </p:grpSpPr>
        <p:sp>
          <p:nvSpPr>
            <p:cNvPr id="642" name="Google Shape;642;p56"/>
            <p:cNvSpPr/>
            <p:nvPr/>
          </p:nvSpPr>
          <p:spPr>
            <a:xfrm rot="-2740870">
              <a:off x="1834942" y="5330895"/>
              <a:ext cx="484343" cy="9840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 rot="5400000">
              <a:off x="1868717" y="5160176"/>
              <a:ext cx="363984" cy="363984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0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44" name="Google Shape;644;p56"/>
          <p:cNvGrpSpPr/>
          <p:nvPr/>
        </p:nvGrpSpPr>
        <p:grpSpPr>
          <a:xfrm rot="10800000">
            <a:off x="8474598" y="4590422"/>
            <a:ext cx="309595" cy="320673"/>
            <a:chOff x="1868717" y="5160176"/>
            <a:chExt cx="412793" cy="427564"/>
          </a:xfrm>
        </p:grpSpPr>
        <p:sp>
          <p:nvSpPr>
            <p:cNvPr id="645" name="Google Shape;645;p56"/>
            <p:cNvSpPr/>
            <p:nvPr/>
          </p:nvSpPr>
          <p:spPr>
            <a:xfrm rot="-2740870">
              <a:off x="1834942" y="5330895"/>
              <a:ext cx="484343" cy="9840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 rot="5400000">
              <a:off x="1868717" y="5160176"/>
              <a:ext cx="363984" cy="363984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0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7" name="Google Shape;647;p56"/>
          <p:cNvSpPr/>
          <p:nvPr/>
        </p:nvSpPr>
        <p:spPr>
          <a:xfrm>
            <a:off x="0" y="0"/>
            <a:ext cx="9144000" cy="272988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56"/>
          <p:cNvSpPr/>
          <p:nvPr/>
        </p:nvSpPr>
        <p:spPr>
          <a:xfrm>
            <a:off x="0" y="272988"/>
            <a:ext cx="9144000" cy="2729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157" y="698376"/>
            <a:ext cx="3806671" cy="3159383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50" name="Google Shape;6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228" y="698376"/>
            <a:ext cx="3069372" cy="209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7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Castle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57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57"/>
          <p:cNvSpPr/>
          <p:nvPr/>
        </p:nvSpPr>
        <p:spPr>
          <a:xfrm>
            <a:off x="5682876" y="758225"/>
            <a:ext cx="3085800" cy="4112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체력이 0이 되면 CastleDestroy 액션에 등록된 메서드가 호출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의도치 않은 중복 호출을 방지하기 위해 CastleDestroy를 null로 설정하여 모든 이벤트 구독을 제거</a:t>
            </a:r>
            <a:endParaRPr sz="1100">
              <a:solidFill>
                <a:srgbClr val="181818"/>
              </a:solidFill>
            </a:endParaRPr>
          </a:p>
        </p:txBody>
      </p:sp>
      <p:grpSp>
        <p:nvGrpSpPr>
          <p:cNvPr id="658" name="Google Shape;658;p57"/>
          <p:cNvGrpSpPr/>
          <p:nvPr/>
        </p:nvGrpSpPr>
        <p:grpSpPr>
          <a:xfrm>
            <a:off x="5682883" y="758228"/>
            <a:ext cx="309612" cy="320634"/>
            <a:chOff x="1868801" y="5160176"/>
            <a:chExt cx="412816" cy="427511"/>
          </a:xfrm>
        </p:grpSpPr>
        <p:sp>
          <p:nvSpPr>
            <p:cNvPr id="659" name="Google Shape;659;p5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1" name="Google Shape;661;p57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662" name="Google Shape;662;p5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5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64" name="Google Shape;664;p57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57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00" y="1000050"/>
            <a:ext cx="3842000" cy="401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8"/>
          <p:cNvSpPr txBox="1"/>
          <p:nvPr/>
        </p:nvSpPr>
        <p:spPr>
          <a:xfrm>
            <a:off x="159925" y="623025"/>
            <a:ext cx="407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58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58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UI의 기본적인 열기와 닫기 기능제공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674" name="Google Shape;674;p58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675" name="Google Shape;675;p5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5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77" name="Google Shape;677;p58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678" name="Google Shape;678;p5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5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0" name="Google Shape;680;p58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58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75" y="772288"/>
            <a:ext cx="4607974" cy="285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9"/>
          <p:cNvSpPr txBox="1"/>
          <p:nvPr/>
        </p:nvSpPr>
        <p:spPr>
          <a:xfrm>
            <a:off x="159925" y="623025"/>
            <a:ext cx="407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UnitInfoMenu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5324400" y="857250"/>
            <a:ext cx="3444300" cy="4013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Start : unitButtons의 모든버튼에 클릭 이벤트를 설정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Click :button.Name과 일치하는 유닛 데이터를 찾아 ShowClickedInfo 메서드를 호출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ShowClickedInfo : 텍스트 필드를 갱신하여, 유닛의 이름, 레벨, 체력, 공격력 등 다양한 정보표시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690" name="Google Shape;690;p59"/>
          <p:cNvGrpSpPr/>
          <p:nvPr/>
        </p:nvGrpSpPr>
        <p:grpSpPr>
          <a:xfrm>
            <a:off x="5324408" y="857253"/>
            <a:ext cx="309612" cy="320634"/>
            <a:chOff x="1868801" y="5160176"/>
            <a:chExt cx="412816" cy="427511"/>
          </a:xfrm>
        </p:grpSpPr>
        <p:sp>
          <p:nvSpPr>
            <p:cNvPr id="691" name="Google Shape;691;p5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5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3" name="Google Shape;693;p59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694" name="Google Shape;694;p5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5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6" name="Google Shape;696;p59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8" name="Google Shape;6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75" y="973400"/>
            <a:ext cx="3865682" cy="40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UnitSelectMenu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60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60"/>
          <p:cNvSpPr/>
          <p:nvPr/>
        </p:nvSpPr>
        <p:spPr>
          <a:xfrm>
            <a:off x="5308650" y="849375"/>
            <a:ext cx="3459900" cy="40215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SelectedUI : 선택된 유닛을 표시하는 UI를 초기화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UnitsUI : 선택 가능한 유닛 리스트를 표시하는 UI를 초기화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SortSelected : 유닛 선택, 빈 슬롯에 배치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DeselectUnit : 유닛 선택 해제, 슬롯에서 제거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706" name="Google Shape;706;p60"/>
          <p:cNvGrpSpPr/>
          <p:nvPr/>
        </p:nvGrpSpPr>
        <p:grpSpPr>
          <a:xfrm>
            <a:off x="5308658" y="849378"/>
            <a:ext cx="309612" cy="320634"/>
            <a:chOff x="1868801" y="5160176"/>
            <a:chExt cx="412816" cy="427511"/>
          </a:xfrm>
        </p:grpSpPr>
        <p:sp>
          <p:nvSpPr>
            <p:cNvPr id="707" name="Google Shape;707;p6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6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9" name="Google Shape;709;p60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710" name="Google Shape;710;p6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2" name="Google Shape;712;p60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60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4021824" cy="3915676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ResearchMenu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5481676" y="923025"/>
            <a:ext cx="3286800" cy="39477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CreateButton : 성, 자원, 유닛업그레이드 버튼생성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ButtonDesc : 업그레이드 버튼의 내용 초기화 및 상태 설정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HighLvlBtn : 고레벨 버튼의 색상과 상태를 비활성화 상태로 설정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UpgradedBtn : 업그레이드된 버튼과 진행 라인의 상태를 설정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UpgradeUI : 업그레이드 UI를 초기화하고 버튼의 상호작용을 설정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722" name="Google Shape;722;p61"/>
          <p:cNvGrpSpPr/>
          <p:nvPr/>
        </p:nvGrpSpPr>
        <p:grpSpPr>
          <a:xfrm>
            <a:off x="5481683" y="923028"/>
            <a:ext cx="309612" cy="320634"/>
            <a:chOff x="1868801" y="5160176"/>
            <a:chExt cx="412816" cy="427511"/>
          </a:xfrm>
        </p:grpSpPr>
        <p:sp>
          <p:nvSpPr>
            <p:cNvPr id="723" name="Google Shape;723;p6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6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25" name="Google Shape;725;p61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726" name="Google Shape;726;p6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8" name="Google Shape;728;p61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1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5"/>
            <a:ext cx="5176875" cy="387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WaveSelectMenu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62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62"/>
          <p:cNvSpPr/>
          <p:nvPr/>
        </p:nvSpPr>
        <p:spPr>
          <a:xfrm>
            <a:off x="5497400" y="923025"/>
            <a:ext cx="3271200" cy="39477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CreateWaveButtons : 웨이브 선택 버튼을 생성하고 각 버튼에 웨이브 데이터 연결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SelectWave : Battle씬으로 이동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CopyWaveData : 선택된 웨이브 데이터를 복사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738" name="Google Shape;738;p62"/>
          <p:cNvGrpSpPr/>
          <p:nvPr/>
        </p:nvGrpSpPr>
        <p:grpSpPr>
          <a:xfrm>
            <a:off x="5497408" y="923028"/>
            <a:ext cx="309612" cy="320634"/>
            <a:chOff x="1868801" y="5160176"/>
            <a:chExt cx="412816" cy="427511"/>
          </a:xfrm>
        </p:grpSpPr>
        <p:sp>
          <p:nvSpPr>
            <p:cNvPr id="739" name="Google Shape;739;p6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6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1" name="Google Shape;741;p62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742" name="Google Shape;742;p6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3" name="Google Shape;743;p6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4" name="Google Shape;744;p62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62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5192600" cy="3286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/>
        </p:nvSpPr>
        <p:spPr>
          <a:xfrm>
            <a:off x="159923" y="623025"/>
            <a:ext cx="2931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GenerateWaveDataSO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3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63"/>
          <p:cNvSpPr/>
          <p:nvPr/>
        </p:nvSpPr>
        <p:spPr>
          <a:xfrm>
            <a:off x="3576100" y="923025"/>
            <a:ext cx="5192700" cy="16488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웨이브 데이터를 입력받아 WaveDataSO 스크립터블 오브젝트로 생성하는 에디터 창</a:t>
            </a:r>
            <a:endParaRPr sz="1100">
              <a:solidFill>
                <a:srgbClr val="18181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181818"/>
                </a:solidFill>
              </a:rPr>
              <a:t>적 캐릭터의 세부 정보를 추가할 수 있으며, 생성된 데이터는 에셋으로 저장</a:t>
            </a:r>
            <a:endParaRPr sz="1100">
              <a:solidFill>
                <a:srgbClr val="181818"/>
              </a:solidFill>
            </a:endParaRPr>
          </a:p>
        </p:txBody>
      </p:sp>
      <p:grpSp>
        <p:nvGrpSpPr>
          <p:cNvPr id="754" name="Google Shape;754;p63"/>
          <p:cNvGrpSpPr/>
          <p:nvPr/>
        </p:nvGrpSpPr>
        <p:grpSpPr>
          <a:xfrm>
            <a:off x="3576008" y="907303"/>
            <a:ext cx="309612" cy="320634"/>
            <a:chOff x="1868801" y="5160176"/>
            <a:chExt cx="412816" cy="427511"/>
          </a:xfrm>
        </p:grpSpPr>
        <p:sp>
          <p:nvSpPr>
            <p:cNvPr id="755" name="Google Shape;755;p6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6" name="Google Shape;756;p6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7" name="Google Shape;757;p63"/>
          <p:cNvGrpSpPr/>
          <p:nvPr/>
        </p:nvGrpSpPr>
        <p:grpSpPr>
          <a:xfrm rot="10800000">
            <a:off x="8458994" y="2251112"/>
            <a:ext cx="309612" cy="320634"/>
            <a:chOff x="1868801" y="5160176"/>
            <a:chExt cx="412816" cy="427511"/>
          </a:xfrm>
        </p:grpSpPr>
        <p:sp>
          <p:nvSpPr>
            <p:cNvPr id="758" name="Google Shape;758;p63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63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0" name="Google Shape;760;p63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63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2" name="Google Shape;7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000" y="2640500"/>
            <a:ext cx="5192601" cy="217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25" y="923025"/>
            <a:ext cx="3310275" cy="26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25" y="623025"/>
            <a:ext cx="3609876" cy="32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288907" y="4033784"/>
            <a:ext cx="8408700" cy="860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UnitState&lt;T&gt;가 기본 유닛의 상태 및 메소드을 정의하고, 하위클래스는 그 틀을 상속받아 근접 유닛의 특정 상태 및 동작을 구현하는 관계입니다.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185" name="Google Shape;185;p28"/>
          <p:cNvGrpSpPr/>
          <p:nvPr/>
        </p:nvGrpSpPr>
        <p:grpSpPr>
          <a:xfrm>
            <a:off x="264132" y="3999128"/>
            <a:ext cx="309612" cy="320634"/>
            <a:chOff x="1868801" y="5160176"/>
            <a:chExt cx="412816" cy="427511"/>
          </a:xfrm>
        </p:grpSpPr>
        <p:sp>
          <p:nvSpPr>
            <p:cNvPr id="186" name="Google Shape;186;p2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8" name="Google Shape;188;p28"/>
          <p:cNvGrpSpPr/>
          <p:nvPr/>
        </p:nvGrpSpPr>
        <p:grpSpPr>
          <a:xfrm rot="10800000">
            <a:off x="8403619" y="4614087"/>
            <a:ext cx="309612" cy="320634"/>
            <a:chOff x="1868801" y="5160176"/>
            <a:chExt cx="412816" cy="427511"/>
          </a:xfrm>
        </p:grpSpPr>
        <p:sp>
          <p:nvSpPr>
            <p:cNvPr id="189" name="Google Shape;189;p28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4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WaveDataSO 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64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64"/>
          <p:cNvSpPr/>
          <p:nvPr/>
        </p:nvSpPr>
        <p:spPr>
          <a:xfrm>
            <a:off x="385376" y="3853700"/>
            <a:ext cx="8383200" cy="10170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생성한 웨이브의 스크립트와 인스펙터창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771" name="Google Shape;771;p64"/>
          <p:cNvGrpSpPr/>
          <p:nvPr/>
        </p:nvGrpSpPr>
        <p:grpSpPr>
          <a:xfrm>
            <a:off x="350082" y="3821478"/>
            <a:ext cx="309612" cy="320634"/>
            <a:chOff x="1868801" y="5160176"/>
            <a:chExt cx="412816" cy="427511"/>
          </a:xfrm>
        </p:grpSpPr>
        <p:sp>
          <p:nvSpPr>
            <p:cNvPr id="772" name="Google Shape;772;p6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3" name="Google Shape;773;p6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74" name="Google Shape;774;p64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775" name="Google Shape;775;p64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6" name="Google Shape;776;p64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7" name="Google Shape;777;p64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64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9" name="Google Shape;7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607" y="698388"/>
            <a:ext cx="4249120" cy="300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127" y="698388"/>
            <a:ext cx="2384665" cy="30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5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EnemySpawn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65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65"/>
          <p:cNvSpPr/>
          <p:nvPr/>
        </p:nvSpPr>
        <p:spPr>
          <a:xfrm>
            <a:off x="5497400" y="923025"/>
            <a:ext cx="3271200" cy="39477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CreateWaveButtons : 웨이브 선택 버튼을 생성하고 각 버튼에 웨이브 데이터 연결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SelectWave : Battle씬으로 이동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CopyWaveData : 선택된 웨이브 데이터를 복사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788" name="Google Shape;788;p65"/>
          <p:cNvGrpSpPr/>
          <p:nvPr/>
        </p:nvGrpSpPr>
        <p:grpSpPr>
          <a:xfrm>
            <a:off x="5497408" y="923028"/>
            <a:ext cx="309612" cy="320634"/>
            <a:chOff x="1868801" y="5160176"/>
            <a:chExt cx="412816" cy="427511"/>
          </a:xfrm>
        </p:grpSpPr>
        <p:sp>
          <p:nvSpPr>
            <p:cNvPr id="789" name="Google Shape;789;p6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0" name="Google Shape;790;p6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91" name="Google Shape;791;p65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792" name="Google Shape;792;p65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65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4" name="Google Shape;794;p65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65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6" name="Google Shape;7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1000051"/>
            <a:ext cx="5192600" cy="391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6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33. 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UnitSpawn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66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66"/>
          <p:cNvSpPr/>
          <p:nvPr/>
        </p:nvSpPr>
        <p:spPr>
          <a:xfrm>
            <a:off x="5497400" y="923025"/>
            <a:ext cx="3271200" cy="39477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Update : 자원이 충분할 경우 유닛 생성 버튼을 활성화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ResourcesInit : 초기 자원 속도와 용량을 설정하고, supplyUpBtn 버튼에 레벨 증가 로직을 추가해 용량을 증가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ResourceSupply : 자원 공급 속도에 따라 현재 자원을 증가시킵니다. 자원 업그레이드 버튼 활성화 여부를 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JsonLoad : 선택된 유닛 정보를 JSON에서 불러와 초기화고 유닛을 준비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Init : 유닛 버튼을 설정하고, 각 버튼에 유닛 생성 버튼 클릭 이벤트를 추가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CreateUnit : 자원이 충분할 경우 해당 유닛을 생성 위치에 스폰하고 </a:t>
            </a:r>
            <a:r>
              <a:rPr lang="ko" sz="1100">
                <a:solidFill>
                  <a:schemeClr val="dk1"/>
                </a:solidFill>
              </a:rPr>
              <a:t>자원을 차감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DecreaseResources : 지정된 양의 자원을 차감하며 자원이 충분한지 확인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804" name="Google Shape;804;p66"/>
          <p:cNvGrpSpPr/>
          <p:nvPr/>
        </p:nvGrpSpPr>
        <p:grpSpPr>
          <a:xfrm>
            <a:off x="5497408" y="923028"/>
            <a:ext cx="309612" cy="320634"/>
            <a:chOff x="1868801" y="5160176"/>
            <a:chExt cx="412816" cy="427511"/>
          </a:xfrm>
        </p:grpSpPr>
        <p:sp>
          <p:nvSpPr>
            <p:cNvPr id="805" name="Google Shape;805;p6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6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07" name="Google Shape;807;p66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808" name="Google Shape;808;p66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9" name="Google Shape;809;p66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10" name="Google Shape;810;p66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66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2" name="Google Shape;8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5"/>
            <a:ext cx="4464175" cy="39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/>
          <p:nvPr/>
        </p:nvSpPr>
        <p:spPr>
          <a:xfrm>
            <a:off x="159932" y="623023"/>
            <a:ext cx="21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34. 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MyUtil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67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67"/>
          <p:cNvSpPr/>
          <p:nvPr/>
        </p:nvSpPr>
        <p:spPr>
          <a:xfrm>
            <a:off x="5497400" y="923025"/>
            <a:ext cx="3271200" cy="39477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MoveSpeed: 이동 속도 값에 Time.deltaTime을 곱해 반환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SpawnRandomPos : X와 Y 좌표 범위를 지정해 무작위 스폰 위치를 생성하고 반환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JsonSave&lt;T&gt; : 데이터를 JSON 형식으로 변환하여 지정된 파일명으로 저장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JsonLoad&lt;T&gt; : 지정된 파일명에서 JSON 파일을 로드해 객체로 변환 후 반환합니다. 파일이 없으면 기본값을 반환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StringBuilderTxt : 전달된 여러 값들을 문자열로 연결해 하나의 텍스트로 반환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820" name="Google Shape;820;p67"/>
          <p:cNvGrpSpPr/>
          <p:nvPr/>
        </p:nvGrpSpPr>
        <p:grpSpPr>
          <a:xfrm>
            <a:off x="5497408" y="923028"/>
            <a:ext cx="309612" cy="320634"/>
            <a:chOff x="1868801" y="5160176"/>
            <a:chExt cx="412816" cy="427511"/>
          </a:xfrm>
        </p:grpSpPr>
        <p:sp>
          <p:nvSpPr>
            <p:cNvPr id="821" name="Google Shape;821;p6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2" name="Google Shape;822;p6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23" name="Google Shape;823;p67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824" name="Google Shape;824;p67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5" name="Google Shape;825;p67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6" name="Google Shape;826;p67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67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8" name="Google Shape;8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4"/>
            <a:ext cx="4044635" cy="3915676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8"/>
          <p:cNvSpPr txBox="1"/>
          <p:nvPr/>
        </p:nvSpPr>
        <p:spPr>
          <a:xfrm>
            <a:off x="159932" y="623023"/>
            <a:ext cx="1290594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. UnitData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68"/>
          <p:cNvSpPr/>
          <p:nvPr/>
        </p:nvSpPr>
        <p:spPr>
          <a:xfrm>
            <a:off x="100881" y="634305"/>
            <a:ext cx="59051" cy="27298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68"/>
          <p:cNvSpPr/>
          <p:nvPr/>
        </p:nvSpPr>
        <p:spPr>
          <a:xfrm>
            <a:off x="0" y="0"/>
            <a:ext cx="9144000" cy="272988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68"/>
          <p:cNvSpPr/>
          <p:nvPr/>
        </p:nvSpPr>
        <p:spPr>
          <a:xfrm>
            <a:off x="0" y="272988"/>
            <a:ext cx="9144000" cy="2729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7" name="Google Shape;8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25" y="634300"/>
            <a:ext cx="4708960" cy="4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885" y="698376"/>
            <a:ext cx="2679715" cy="275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9"/>
          <p:cNvSpPr txBox="1"/>
          <p:nvPr/>
        </p:nvSpPr>
        <p:spPr>
          <a:xfrm>
            <a:off x="159932" y="1077051"/>
            <a:ext cx="78290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 허브</a:t>
            </a:r>
            <a:endParaRPr sz="1100"/>
          </a:p>
        </p:txBody>
      </p:sp>
      <p:sp>
        <p:nvSpPr>
          <p:cNvPr id="844" name="Google Shape;844;p69"/>
          <p:cNvSpPr/>
          <p:nvPr/>
        </p:nvSpPr>
        <p:spPr>
          <a:xfrm>
            <a:off x="100881" y="1088333"/>
            <a:ext cx="59051" cy="27298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69"/>
          <p:cNvSpPr/>
          <p:nvPr/>
        </p:nvSpPr>
        <p:spPr>
          <a:xfrm>
            <a:off x="100881" y="1488098"/>
            <a:ext cx="8408636" cy="456495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Malgun Gothic"/>
              <a:buNone/>
            </a:pPr>
            <a:r>
              <a:rPr lang="ko" sz="9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https://github.com/SIHO0903/DefenseGame/tree/master</a:t>
            </a:r>
            <a:endParaRPr sz="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69"/>
          <p:cNvSpPr/>
          <p:nvPr/>
        </p:nvSpPr>
        <p:spPr>
          <a:xfrm>
            <a:off x="0" y="0"/>
            <a:ext cx="9144000" cy="272988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Clip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69"/>
          <p:cNvSpPr/>
          <p:nvPr/>
        </p:nvSpPr>
        <p:spPr>
          <a:xfrm>
            <a:off x="0" y="272988"/>
            <a:ext cx="9144000" cy="2729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69"/>
          <p:cNvSpPr txBox="1"/>
          <p:nvPr/>
        </p:nvSpPr>
        <p:spPr>
          <a:xfrm>
            <a:off x="159932" y="2372723"/>
            <a:ext cx="1167627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 링크</a:t>
            </a:r>
            <a:endParaRPr sz="1100"/>
          </a:p>
        </p:txBody>
      </p:sp>
      <p:sp>
        <p:nvSpPr>
          <p:cNvPr id="849" name="Google Shape;849;p69"/>
          <p:cNvSpPr/>
          <p:nvPr/>
        </p:nvSpPr>
        <p:spPr>
          <a:xfrm>
            <a:off x="100881" y="2384005"/>
            <a:ext cx="59051" cy="27298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69"/>
          <p:cNvSpPr/>
          <p:nvPr/>
        </p:nvSpPr>
        <p:spPr>
          <a:xfrm>
            <a:off x="100881" y="2783771"/>
            <a:ext cx="8408636" cy="456495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Malgun Gothic"/>
              <a:buNone/>
            </a:pPr>
            <a:r>
              <a:t/>
            </a:r>
            <a:endParaRPr sz="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A35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0"/>
          <p:cNvSpPr txBox="1"/>
          <p:nvPr/>
        </p:nvSpPr>
        <p:spPr>
          <a:xfrm>
            <a:off x="3444768" y="2087002"/>
            <a:ext cx="225446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b="1" sz="3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559836" y="2821742"/>
            <a:ext cx="8089642" cy="342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BaseState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359807" y="4010159"/>
            <a:ext cx="8408700" cy="860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IState&lt;T&gt; 인터페이스를 통해 상태 패턴을 구현하며, BaseState&lt;T&gt;가 상속받아 공통 기능을 제공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chemeClr val="dk1"/>
                </a:solidFill>
              </a:rPr>
              <a:t>BaseState&lt;T&gt;를 상속받은 상태클래스들은 EnterState,UpdateState에서 해당상태에 맞는 로직을 구현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198" name="Google Shape;198;p29"/>
          <p:cNvGrpSpPr/>
          <p:nvPr/>
        </p:nvGrpSpPr>
        <p:grpSpPr>
          <a:xfrm>
            <a:off x="335032" y="3975503"/>
            <a:ext cx="309612" cy="320634"/>
            <a:chOff x="1868801" y="5160176"/>
            <a:chExt cx="412816" cy="427511"/>
          </a:xfrm>
        </p:grpSpPr>
        <p:sp>
          <p:nvSpPr>
            <p:cNvPr id="199" name="Google Shape;199;p2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1" name="Google Shape;201;p29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202" name="Google Shape;202;p29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4" name="Google Shape;204;p29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75" y="904250"/>
            <a:ext cx="8474324" cy="30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AttackStrategy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335025" y="4010575"/>
            <a:ext cx="8433600" cy="8601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AttackStrategy는 공격 로직의 기본적인 틀을 제공하는 추상 클래스이며</a:t>
            </a:r>
            <a:br>
              <a:rPr lang="ko" sz="1100">
                <a:solidFill>
                  <a:srgbClr val="222A35"/>
                </a:solidFill>
              </a:rPr>
            </a:br>
            <a:r>
              <a:rPr lang="ko" sz="1100">
                <a:solidFill>
                  <a:srgbClr val="222A35"/>
                </a:solidFill>
              </a:rPr>
              <a:t>하위 클래스는 그 틀을 구체적으로 구현하는 자식 클래스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공통 로직을 재사용하면서도 각각의 공격에 맞는 구체적인 기능을 추가하도록 설계</a:t>
            </a:r>
            <a:endParaRPr sz="11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코드의 재사용성과 유연성을 높이는 구조를 시각적으로 표현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214" name="Google Shape;214;p30"/>
          <p:cNvGrpSpPr/>
          <p:nvPr/>
        </p:nvGrpSpPr>
        <p:grpSpPr>
          <a:xfrm>
            <a:off x="335032" y="3975503"/>
            <a:ext cx="309612" cy="320634"/>
            <a:chOff x="1868801" y="5160176"/>
            <a:chExt cx="412816" cy="427511"/>
          </a:xfrm>
        </p:grpSpPr>
        <p:sp>
          <p:nvSpPr>
            <p:cNvPr id="215" name="Google Shape;215;p3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7" name="Google Shape;217;p30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218" name="Google Shape;218;p30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0" name="Google Shape;220;p30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</a:t>
            </a: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다이어그램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26" y="623025"/>
            <a:ext cx="5806969" cy="331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HitScan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Factory, Projectile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359807" y="4010159"/>
            <a:ext cx="8408700" cy="860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팩토리 패턴을 사용하여 투사체 인스턴스를 생성하는 기초 클래스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230" name="Google Shape;230;p31"/>
          <p:cNvGrpSpPr/>
          <p:nvPr/>
        </p:nvGrpSpPr>
        <p:grpSpPr>
          <a:xfrm>
            <a:off x="335032" y="3975503"/>
            <a:ext cx="309612" cy="320634"/>
            <a:chOff x="1868801" y="5160176"/>
            <a:chExt cx="412816" cy="427511"/>
          </a:xfrm>
        </p:grpSpPr>
        <p:sp>
          <p:nvSpPr>
            <p:cNvPr id="231" name="Google Shape;231;p3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3" name="Google Shape;233;p31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234" name="Google Shape;234;p31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6" name="Google Shape;236;p31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</a:t>
            </a: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다이어그램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25"/>
            <a:ext cx="2727000" cy="17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00" y="1077925"/>
            <a:ext cx="3505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600" y="1077927"/>
            <a:ext cx="2175640" cy="27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59911" y="623025"/>
            <a:ext cx="672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Menu</a:t>
            </a:r>
            <a:endParaRPr b="1" sz="1500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100881" y="634305"/>
            <a:ext cx="59100" cy="273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359807" y="4010159"/>
            <a:ext cx="8408700" cy="860400"/>
          </a:xfrm>
          <a:prstGeom prst="rect">
            <a:avLst/>
          </a:prstGeom>
          <a:noFill/>
          <a:ln cap="flat" cmpd="sng" w="22225">
            <a:solidFill>
              <a:srgbClr val="222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97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900"/>
              <a:buFont typeface="Malgun Gothic"/>
              <a:buNone/>
            </a:pPr>
            <a:r>
              <a:rPr lang="ko" sz="1100">
                <a:solidFill>
                  <a:srgbClr val="222A35"/>
                </a:solidFill>
              </a:rPr>
              <a:t>메뉴의 기본 UI 요소와 상호작용을 처리하는 기능을 제공</a:t>
            </a:r>
            <a:endParaRPr sz="1100">
              <a:solidFill>
                <a:srgbClr val="222A35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335032" y="3975503"/>
            <a:ext cx="309612" cy="320634"/>
            <a:chOff x="1868801" y="5160176"/>
            <a:chExt cx="412816" cy="427511"/>
          </a:xfrm>
        </p:grpSpPr>
        <p:sp>
          <p:nvSpPr>
            <p:cNvPr id="249" name="Google Shape;249;p3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1" name="Google Shape;251;p32"/>
          <p:cNvGrpSpPr/>
          <p:nvPr/>
        </p:nvGrpSpPr>
        <p:grpSpPr>
          <a:xfrm rot="10800000">
            <a:off x="8474519" y="4590462"/>
            <a:ext cx="309612" cy="320634"/>
            <a:chOff x="1868801" y="5160176"/>
            <a:chExt cx="412816" cy="427511"/>
          </a:xfrm>
        </p:grpSpPr>
        <p:sp>
          <p:nvSpPr>
            <p:cNvPr id="252" name="Google Shape;252;p32"/>
            <p:cNvSpPr/>
            <p:nvPr/>
          </p:nvSpPr>
          <p:spPr>
            <a:xfrm rot="-2740655">
              <a:off x="1835001" y="5330869"/>
              <a:ext cx="484331" cy="98437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 rot="5400000">
              <a:off x="1868801" y="5160176"/>
              <a:ext cx="363900" cy="363900"/>
            </a:xfrm>
            <a:prstGeom prst="rtTriangle">
              <a:avLst/>
            </a:prstGeom>
            <a:gradFill>
              <a:gsLst>
                <a:gs pos="0">
                  <a:srgbClr val="181818"/>
                </a:gs>
                <a:gs pos="42000">
                  <a:srgbClr val="181818"/>
                </a:gs>
                <a:gs pos="100000">
                  <a:srgbClr val="AAB3BC"/>
                </a:gs>
              </a:gsLst>
              <a:lin ang="2700006" scaled="0"/>
            </a:gra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4" name="Google Shape;254;p32"/>
          <p:cNvSpPr/>
          <p:nvPr/>
        </p:nvSpPr>
        <p:spPr>
          <a:xfrm>
            <a:off x="0" y="0"/>
            <a:ext cx="9144000" cy="273000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0" y="272988"/>
            <a:ext cx="9144000" cy="273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351" y="634300"/>
            <a:ext cx="4101851" cy="327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0" y="0"/>
            <a:ext cx="9144000" cy="272988"/>
          </a:xfrm>
          <a:prstGeom prst="rect">
            <a:avLst/>
          </a:prstGeom>
          <a:gradFill>
            <a:gsLst>
              <a:gs pos="0">
                <a:srgbClr val="181818"/>
              </a:gs>
              <a:gs pos="100000">
                <a:srgbClr val="AAB3BC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State패턴 흐름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0" y="272988"/>
            <a:ext cx="9144000" cy="2729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26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255538" y="848251"/>
            <a:ext cx="2337000" cy="18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유닛생성시 초기상태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이동속도에 따라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적진으로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817613" y="753725"/>
            <a:ext cx="12438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MoveState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p33"/>
          <p:cNvCxnSpPr>
            <a:stCxn id="263" idx="3"/>
          </p:cNvCxnSpPr>
          <p:nvPr/>
        </p:nvCxnSpPr>
        <p:spPr>
          <a:xfrm flipH="1" rot="10800000">
            <a:off x="2592538" y="1777801"/>
            <a:ext cx="8208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3"/>
          <p:cNvSpPr/>
          <p:nvPr/>
        </p:nvSpPr>
        <p:spPr>
          <a:xfrm>
            <a:off x="3413287" y="895513"/>
            <a:ext cx="2337000" cy="18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DetectRange안에 들어온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타겟의 방향으로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4036367" y="800989"/>
            <a:ext cx="12438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ChasingState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8" name="Google Shape;268;p33"/>
          <p:cNvCxnSpPr>
            <a:stCxn id="266" idx="3"/>
          </p:cNvCxnSpPr>
          <p:nvPr/>
        </p:nvCxnSpPr>
        <p:spPr>
          <a:xfrm flipH="1" rot="10800000">
            <a:off x="5750287" y="1825063"/>
            <a:ext cx="8208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3"/>
          <p:cNvSpPr/>
          <p:nvPr/>
        </p:nvSpPr>
        <p:spPr>
          <a:xfrm>
            <a:off x="2061425" y="1470475"/>
            <a:ext cx="1903800" cy="1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DetectComPareTag()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6551461" y="942789"/>
            <a:ext cx="2337000" cy="18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공격사거리에 들어온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타겟을 공격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타겟사망시 MoveState로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7235167" y="848266"/>
            <a:ext cx="12438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Attack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5486613" y="1517750"/>
            <a:ext cx="1479900" cy="1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InAttackRange()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240350" y="3135376"/>
            <a:ext cx="2337000" cy="18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체력에 따라 상태변경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802425" y="3040850"/>
            <a:ext cx="12438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GetHit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5" name="Google Shape;275;p33"/>
          <p:cNvCxnSpPr>
            <a:stCxn id="273" idx="3"/>
          </p:cNvCxnSpPr>
          <p:nvPr/>
        </p:nvCxnSpPr>
        <p:spPr>
          <a:xfrm flipH="1" rot="10800000">
            <a:off x="2577350" y="4064926"/>
            <a:ext cx="8208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3"/>
          <p:cNvSpPr/>
          <p:nvPr/>
        </p:nvSpPr>
        <p:spPr>
          <a:xfrm>
            <a:off x="3403500" y="3174838"/>
            <a:ext cx="2337000" cy="189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유닛 비활성화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2348415" y="3715429"/>
            <a:ext cx="1375800" cy="1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IsDead()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8" name="Google Shape;278;p33"/>
          <p:cNvCxnSpPr/>
          <p:nvPr/>
        </p:nvCxnSpPr>
        <p:spPr>
          <a:xfrm rot="10800000">
            <a:off x="2225300" y="2757425"/>
            <a:ext cx="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3"/>
          <p:cNvSpPr/>
          <p:nvPr/>
        </p:nvSpPr>
        <p:spPr>
          <a:xfrm>
            <a:off x="3965575" y="3080313"/>
            <a:ext cx="12438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Die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State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